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7" r:id="rId12"/>
    <p:sldId id="265" r:id="rId13"/>
    <p:sldId id="266" r:id="rId14"/>
    <p:sldId id="268" r:id="rId15"/>
    <p:sldId id="270" r:id="rId16"/>
    <p:sldId id="271" r:id="rId17"/>
    <p:sldId id="272" r:id="rId18"/>
    <p:sldId id="273" r:id="rId19"/>
    <p:sldId id="269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468F192-D6A5-47A5-BB51-CF1A31CF3E03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A17E4F8-E095-4B86-9CA6-54D4FF25B7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yas.yuna.ru/?1879053312@0806809088" TargetMode="External"/><Relationship Id="rId2" Type="http://schemas.openxmlformats.org/officeDocument/2006/relationships/hyperlink" Target="http://yas.yuna.ru/?1879053312@0807301888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yas.yuna.ru/?1879053312@081785907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as.yuna.ru/?1879053312@0817135616" TargetMode="External"/><Relationship Id="rId2" Type="http://schemas.openxmlformats.org/officeDocument/2006/relationships/hyperlink" Target="http://yas.yuna.ru/?1879053312@081677952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s.yuna.ru/?1879053312@0815119872" TargetMode="External"/><Relationship Id="rId5" Type="http://schemas.openxmlformats.org/officeDocument/2006/relationships/hyperlink" Target="http://yas.yuna.ru/?1879053312@0811780096" TargetMode="External"/><Relationship Id="rId4" Type="http://schemas.openxmlformats.org/officeDocument/2006/relationships/hyperlink" Target="http://yas.yuna.ru/?1879053312@0806839296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Устойчивое развитие территорий как приоритетное направление деятельности всех уровней управления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645024"/>
            <a:ext cx="7435552" cy="2069992"/>
          </a:xfrm>
        </p:spPr>
        <p:txBody>
          <a:bodyPr/>
          <a:lstStyle/>
          <a:p>
            <a:pPr marL="541782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устойчивого развития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территории</a:t>
            </a:r>
          </a:p>
          <a:p>
            <a:pPr marL="541782" indent="-51435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Планирование развития территорий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320"/>
            <a:ext cx="7818072" cy="5890984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проектах планировки и застройки городских и сельских поселений необходимо предусматривать рациональную очередность их развития. При этом необходимо определять перспективы развития поселений за пределами расчетного срока, включая принципиальные решения по территориальному развитию, функциональному зонированию, планировочной структуре, инженерно-транспортной инфраструктуре, рациональному использованию природных ресурсов и охране окружающей среды.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6696744" cy="49685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5661248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ОСНОВНЫЕ СОСТАВЛЯЮЩИЕ УСТОЙЧИВОГО РАЗВИТИЯ ТЕРРИТОРИЙ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320"/>
            <a:ext cx="7674056" cy="63950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Отсутствие документов территориального планирования и необходимых специалистов по их разработке (градостроителей) в субъектах Российской Федерации негативно сказывается на их развитии, т.к. без выделения территориальных приоритетов ни органы государственной власти, ни частные компании не могут полноценно планировать свое развитие как в среднесрочной, так и в долгосрочной перспективе (из-за незнания планов государства по развитию той или иной территории).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140968"/>
            <a:ext cx="749808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/>
              <a:t>2. ПЛАНИРОВАНИЕ </a:t>
            </a:r>
            <a:r>
              <a:rPr lang="ru-RU" b="1" dirty="0" smtClean="0"/>
              <a:t>РАЗВИТИЯ ТЕРРИТОРИЙ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Постановлении Совета Федерации «О территориальном планировании в Российской Федерации» от 20 февраля 2008 г.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67-СФ отмечается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«Территориальное планирование является важным элементом системы стратегического планирования и прогнозирования развития Российской Федерации, субъектов Российской Федерации и муниципальных образований, позволяющим   осуществлять выбор  приоритетных  направлений  развития общественной   инфраструктуры, специализации территорий, а также эффективное планирование бюджетных инвестиций на долгосрочный период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сожалению, оно сдерживается рядом существующих проблем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Схемы территориального планирования Российской Федерации до сих пор не утверждены. Разработка документов территориального планирования в субъектах   Российской Федерации тормозится из-за отсутствия необходимой нормативной базы на федеральном уровне.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федеральном, региональном и муниципальном уровнях недостаточно скоординированы работы, связанные с подготовкой проектов документов территориального планирования (в части их содержания, объемов и сроков финансирования) для размещения объектов капитального строительства федерального, регионального или местного значения на территориях нескольких субъектов Российской Федерации или муниципальных образований. Субъекты Российской Федерации и муниципальные образования планируют развитие территорий и размещение объектов государственной и муниципальной   инфраструктуры на долгосрочный период без учета стратегических ориентиров  социально-экономического развития страны, целей и задач реализуемых федеральных, региональных и муниципальных долгосрочных целевых программ.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Сроки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подготовки проектов документов территориального планирования  сдерживаются отсутствием достоверных картографических материалов,  квалифицированных специалистов в сфере архитектуры и градостроительства, способных организовывать эту работу в муниципальных образованиях, а также  отсутствием соответствующих методических материалов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...»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проектировании и строительстве существует специальное зонирование (районирование) территории в соответствии с действующими нормативными документами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климатическое</a:t>
            </a:r>
          </a:p>
          <a:p>
            <a:pPr lvl="0"/>
            <a:r>
              <a:rPr lang="ru-RU" dirty="0" smtClean="0"/>
              <a:t>зон влажности</a:t>
            </a:r>
          </a:p>
          <a:p>
            <a:pPr lvl="0"/>
            <a:r>
              <a:rPr lang="ru-RU" dirty="0" smtClean="0"/>
              <a:t>распределения среднего за год числа дней с переходом температуры воздуха через 0 </a:t>
            </a:r>
            <a:r>
              <a:rPr lang="ru-RU" dirty="0" smtClean="0">
                <a:sym typeface="Symbol"/>
              </a:rPr>
              <a:t></a:t>
            </a:r>
            <a:r>
              <a:rPr lang="ru-RU" dirty="0" smtClean="0"/>
              <a:t>С</a:t>
            </a:r>
          </a:p>
          <a:p>
            <a:pPr lvl="0"/>
            <a:r>
              <a:rPr lang="ru-RU" dirty="0" smtClean="0"/>
              <a:t>по весу снегового покрова</a:t>
            </a:r>
          </a:p>
          <a:p>
            <a:pPr lvl="0"/>
            <a:r>
              <a:rPr lang="ru-RU" dirty="0" smtClean="0"/>
              <a:t>по средней скорости ветра за зимний период</a:t>
            </a:r>
          </a:p>
          <a:p>
            <a:pPr lvl="0"/>
            <a:r>
              <a:rPr lang="ru-RU" dirty="0" smtClean="0"/>
              <a:t>по давлению ветра</a:t>
            </a:r>
          </a:p>
          <a:p>
            <a:pPr lvl="0"/>
            <a:r>
              <a:rPr lang="ru-RU" dirty="0" smtClean="0"/>
              <a:t>по толщине стенки гололеда</a:t>
            </a:r>
          </a:p>
          <a:p>
            <a:pPr lvl="0"/>
            <a:r>
              <a:rPr lang="ru-RU" dirty="0" smtClean="0"/>
              <a:t>по среднемесячной температуре воздуха С</a:t>
            </a:r>
            <a:r>
              <a:rPr lang="ru-RU" baseline="30000" dirty="0" smtClean="0"/>
              <a:t>0</a:t>
            </a:r>
            <a:r>
              <a:rPr lang="ru-RU" dirty="0" smtClean="0"/>
              <a:t> в январе</a:t>
            </a:r>
          </a:p>
          <a:p>
            <a:pPr lvl="0"/>
            <a:r>
              <a:rPr lang="ru-RU" dirty="0" smtClean="0"/>
              <a:t>по среднемесячной температуре воздуха С</a:t>
            </a:r>
            <a:r>
              <a:rPr lang="ru-RU" baseline="30000" dirty="0" smtClean="0"/>
              <a:t>0</a:t>
            </a:r>
            <a:r>
              <a:rPr lang="ru-RU" dirty="0" smtClean="0"/>
              <a:t> в июле.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Зонирование территорий представляет собой два взаимосвязанных процесса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Первый</a:t>
            </a:r>
            <a:r>
              <a:rPr lang="ru-RU" dirty="0" smtClean="0"/>
              <a:t> - это деление территорий на зоны с установлением границ каждой зоны. </a:t>
            </a:r>
          </a:p>
          <a:p>
            <a:r>
              <a:rPr lang="ru-RU" b="1" dirty="0" smtClean="0"/>
              <a:t>Второй</a:t>
            </a:r>
            <a:r>
              <a:rPr lang="ru-RU" dirty="0" smtClean="0"/>
              <a:t> – в определении в пределах каждой из данных зон правового режима земельных участков, а также всего, что находится над их поверхностью и под ней. В современном земельном законодательстве данные зоны принято называть территориальными зонами.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992888" cy="51125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55776" y="5805264"/>
            <a:ext cx="4360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Схема процесса зонирования территории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320"/>
            <a:ext cx="7602048" cy="567496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Территориальная зона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часть территории, которая характеризуется особым правовым режимом использования земельных участков и границы которой определены при зонировании земель в соответствии с земельным, градостроительным, лесным, водным законодательством,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об охране окружающей природной среды, о налогах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сборах и иным законодательством Российской Федерации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ее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субъектов, а также установлены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градостроительные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регламенты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933056"/>
            <a:ext cx="749808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Понятие устойчивого развития территории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Границы территориальных зон могут устанавливаться: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линиям магистралей, улиц, проездов, разделяющим транспортные потоки противоположных направлений;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красным линиям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границам земельных участков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границам населенных пунктов в пределах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муниципальных образований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границам муниципальных образований, в том числе границам внутригородских территорий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городов федерального значения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Москвы и Санкт-Петербурга;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естественным границам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природных объектов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иным границам.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488832" cy="5328592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6238182"/>
            <a:ext cx="7200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ЗОНИРОВАНИЕ ТЕРРИТОРИЙ ПРИ ОСУЩЕСТВЛЕНИИ ГРАДОСТРОИТЕЛЬНОЙ ДЕЯТЕЛЬНОСТИ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7674056" cy="4608512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Территориальные зоны, их границы и правовой режим определяются в схемах зонирования, которые разрабатываются при подготовке градостроительной документации о градостроительном планировании развития территорий и поселений и об их застройке. Данные о правовом режиме территориальных зон, в том числе виды разрешенного использования и иные ограничения, включаются в правила застройки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8136904" cy="5328592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259632" y="6200192"/>
            <a:ext cx="6768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ЗОНИРОВАНИЕ ТЕРРИТОРИИ ПОСЕЛЕНИЯ В ПРЕДЕЛАХ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ЕГО АДМИНИСТРАТИВНЫХ ГРАНИЦ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7890080" cy="574696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Каждая территориальная зона обладает специфическим правовым режимом, обусловленным ее назначением.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Границы и правовой режим территориальных зон фиксируются в документах зонирования территорий. Документы зонирования территорий утверждаются и изменяются нормативно-правовыми актами органов местного самоуправления (правилами землепользования и застройки).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Правила землепользования и застройки городов федерального значения Москвы и Санкт-Петербурга утверждаются и изменяются законами этих субъектов РФ.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Овал 12"/>
          <p:cNvSpPr>
            <a:spLocks noChangeAspect="1" noChangeArrowheads="1"/>
          </p:cNvSpPr>
          <p:nvPr/>
        </p:nvSpPr>
        <p:spPr bwMode="auto">
          <a:xfrm>
            <a:off x="2043112" y="371940"/>
            <a:ext cx="6073631" cy="5485952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Устойчивое развитие территорий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УРТ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- обеспечение при осуществлении градостроительной деятельности безопасности и благоприятных условий жизнедеятельности человека, ограничение негативного воздействия хозяйственной и иной деятельности на окружающую среду и обеспечение охраны и рационального использования природных ресурсов в интересах настоящего и будущего поколений»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1"/>
          <p:cNvSpPr>
            <a:spLocks noChangeArrowheads="1"/>
          </p:cNvSpPr>
          <p:nvPr/>
        </p:nvSpPr>
        <p:spPr bwMode="auto">
          <a:xfrm flipH="1">
            <a:off x="1835696" y="1700808"/>
            <a:ext cx="6480720" cy="4464496"/>
          </a:xfrm>
          <a:prstGeom prst="rect">
            <a:avLst/>
          </a:prstGeom>
          <a:solidFill>
            <a:srgbClr val="E5B8B7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107763" dir="2700000" algn="ctr" rotWithShape="0">
              <a:srgbClr val="622423">
                <a:alpha val="50000"/>
              </a:srgbClr>
            </a:outerShdw>
          </a:effectLst>
        </p:spPr>
        <p:txBody>
          <a:bodyPr vert="horz" wrap="square" lIns="457200" tIns="228600" rIns="22860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 начала 90-х годов практически были прекращены все работы по перспективному развитию территорий. Происходили массовые застройки с нарушением всех существующих нормативов. По состоянию на 2007 год 98% российских городов и населенных пунктов не имеют планов развития.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81236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Экологическая реконструкция: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916832"/>
            <a:ext cx="7530040" cy="433156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охватывает экологическое оздоровление природных комплексов и создаваемой человеком жизненной среды,</a:t>
            </a:r>
          </a:p>
          <a:p>
            <a:pPr lvl="0"/>
            <a:r>
              <a:rPr lang="ru-RU" dirty="0" smtClean="0"/>
              <a:t>основывается на объединении передовых достижений науки и технологии в условиях гармонизации жизнедеятельности человека и природной среды,</a:t>
            </a:r>
          </a:p>
          <a:p>
            <a:pPr lvl="0"/>
            <a:r>
              <a:rPr lang="ru-RU" dirty="0" smtClean="0"/>
              <a:t>реализуется обществом путём осуществления мер, обеспечивающих экологическую безопасность и </a:t>
            </a:r>
            <a:r>
              <a:rPr lang="ru-RU" dirty="0" err="1" smtClean="0"/>
              <a:t>экореабилитацию</a:t>
            </a:r>
            <a:r>
              <a:rPr lang="ru-RU" dirty="0" smtClean="0"/>
              <a:t> людей,</a:t>
            </a:r>
          </a:p>
          <a:p>
            <a:pPr lvl="0"/>
            <a:r>
              <a:rPr lang="ru-RU" dirty="0" smtClean="0"/>
              <a:t>предусматривает </a:t>
            </a:r>
            <a:r>
              <a:rPr lang="ru-RU" dirty="0" err="1" smtClean="0"/>
              <a:t>экологизацию</a:t>
            </a:r>
            <a:r>
              <a:rPr lang="ru-RU" dirty="0" smtClean="0"/>
              <a:t> эксплуатируемых территорий и окружающей среды на основе </a:t>
            </a:r>
            <a:r>
              <a:rPr lang="ru-RU" b="1" dirty="0" smtClean="0"/>
              <a:t>устойчивого развития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320"/>
            <a:ext cx="7746064" cy="603500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Концепция устойчивого развития территории – это комплексная программа развития, главной целью которой является формирование условий для устойчивого социально-экономического развития муниципальных образований, эффективной реализации конституционных полномочий местного самоуправления на основе разрабатываемой концепции развития.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Сохранение данной ситуации не позволяет проводить устойчивое развитие территорий и может привести к коллапсу муниципальных образований.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Основополагающим принципом концепции является комплексное освоение территории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Президентская программа «Доступное и комфортное жилье – гражданам России» - как составляющая часть освоения территории - предоставление комфортного для проживания жилья в соответствии с требованиями ГОСТ 30494-96 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Доступность среды обитания - создание всей необходимой инфраструктуры в соответствии с требованиями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СНиП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2.07.01-89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Безопасность среды обитания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Охрана природы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Санитарно-эпидемиологическое благополучие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Доступность рабочих мест - возможно максимальное обеспечение жителей рабочими местами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надежной и рентабельной системы эксплуатации.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обеспечения устойчивого развития территорий при разработка планов их развития должна базироваться на следующих положениях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dirty="0" smtClean="0"/>
              <a:t>1.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Городские и сельские поселения необходимо проектировать на основе градостроительных прогнозов и программ, генеральных схем расселения, природопользования и территориальной организации производительных сил Российской Федерации; схем расселения, природопользования и территориальной организации производительных сил крупных географических регионов и национально-государственных образований; схем и проектов районной планировки административно-территориальных образований; территориальных комплексных схем охраны природы и природопользования зон интенсивного хозяйственного освоения и уникального природного значения, включающих мероприятия по предотвращению и защите от опасных природных и техногенных процессов.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планировке и застройке городских и сельских поселений необходимо руководствоваться законами Российской Федерации, указами Президента Российской Федерации, постановлениями Правительства Российской Федерации.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320"/>
            <a:ext cx="7674056" cy="589098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Городские и сельские поселения следует проектировать как элементы системы расселения Российской федерации и входящих в нее республик, краев, областей, округов, административных районов и сельских административно-территориальных образований, а также межобластных, межрайонных и межхозяйственных систем расселения. При этом следует учитывать формирование единых для систем расселения социальной, производственной, инженерно-транспортной и других инфраструктур, а также развиваемые на перспективу трудовые, культурно-бытовые и рекреационные связи в пределах зоны влияния поселения-центра или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подцентра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системы расселения.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</TotalTime>
  <Words>1163</Words>
  <Application>Microsoft Office PowerPoint</Application>
  <PresentationFormat>Экран (4:3)</PresentationFormat>
  <Paragraphs>62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Устойчивое развитие территорий как приоритетное направление деятельности всех уровней управления </vt:lpstr>
      <vt:lpstr>1. Понятие устойчивого развития территории</vt:lpstr>
      <vt:lpstr>Слайд 3</vt:lpstr>
      <vt:lpstr>Слайд 4</vt:lpstr>
      <vt:lpstr>  Экологическая реконструкция: </vt:lpstr>
      <vt:lpstr>Концепция устойчивого развития территории – это комплексная программа развития, главной целью которой является формирование условий для устойчивого социально-экономического развития муниципальных образований, эффективной реализации конституционных полномочий местного самоуправления на основе разрабатываемой концепции развития. Сохранение данной ситуации не позволяет проводить устойчивое развитие территорий и может привести к коллапсу муниципальных образований.</vt:lpstr>
      <vt:lpstr>Основополагающим принципом концепции является комплексное освоение территории:</vt:lpstr>
      <vt:lpstr>Для обеспечения устойчивого развития территорий при разработка планов их развития должна базироваться на следующих положениях.</vt:lpstr>
      <vt:lpstr>2. Городские и сельские поселения следует проектировать как элементы системы расселения Российской федерации и входящих в нее республик, краев, областей, округов, административных районов и сельских административно-территориальных образований, а также межобластных, межрайонных и межхозяйственных систем расселения. При этом следует учитывать формирование единых для систем расселения социальной, производственной, инженерно-транспортной и других инфраструктур, а также развиваемые на перспективу трудовые, культурно-бытовые и рекреационные связи в пределах зоны влияния поселения-центра или подцентра системы расселения.</vt:lpstr>
      <vt:lpstr>3. В проектах планировки и застройки городских и сельских поселений необходимо предусматривать рациональную очередность их развития. При этом необходимо определять перспективы развития поселений за пределами расчетного срока, включая принципиальные решения по территориальному развитию, функциональному зонированию, планировочной структуре, инженерно-транспортной инфраструктуре, рациональному использованию природных ресурсов и охране окружающей среды.</vt:lpstr>
      <vt:lpstr>Слайд 11</vt:lpstr>
      <vt:lpstr>Отсутствие документов территориального планирования и необходимых специалистов по их разработке (градостроителей) в субъектах Российской Федерации негативно сказывается на их развитии, т.к. без выделения территориальных приоритетов ни органы государственной власти, ни частные компании не могут полноценно планировать свое развитие как в среднесрочной, так и в долгосрочной перспективе (из-за незнания планов государства по развитию той или иной территории). </vt:lpstr>
      <vt:lpstr>2. ПЛАНИРОВАНИЕ РАЗВИТИЯ ТЕРРИТОРИЙ </vt:lpstr>
      <vt:lpstr>В Постановлении Совета Федерации «О территориальном планировании в Российской Федерации» от 20 февраля 2008 г. N 67-СФ отмечается:</vt:lpstr>
      <vt:lpstr>К сожалению, оно сдерживается рядом существующих проблем.</vt:lpstr>
      <vt:lpstr>При проектировании и строительстве существует специальное зонирование (районирование) территории в соответствии с действующими нормативными документами :</vt:lpstr>
      <vt:lpstr>Зонирование территорий представляет собой два взаимосвязанных процесса :</vt:lpstr>
      <vt:lpstr>Слайд 18</vt:lpstr>
      <vt:lpstr>«Территориальная зона – часть территории, которая характеризуется особым правовым режимом использования земельных участков и границы которой определены при зонировании земель в соответствии с земельным, градостроительным, лесным, водным законодательством, об охране окружающей природной среды, о налогах и сборах и иным законодательством Российской Федерации и ее субъектов, а также установлены градостроительные регламенты»</vt:lpstr>
      <vt:lpstr>Границы территориальных зон могут устанавливаться: </vt:lpstr>
      <vt:lpstr>Слайд 21</vt:lpstr>
      <vt:lpstr>Территориальные зоны, их границы и правовой режим определяются в схемах зонирования, которые разрабатываются при подготовке градостроительной документации о градостроительном планировании развития территорий и поселений и об их застройке. Данные о правовом режиме территориальных зон, в том числе виды разрешенного использования и иные ограничения, включаются в правила застройки.</vt:lpstr>
      <vt:lpstr>Слайд 23</vt:lpstr>
      <vt:lpstr>Каждая территориальная зона обладает специфическим правовым режимом, обусловленным ее назначением.  Границы и правовой режим территориальных зон фиксируются в документах зонирования территорий. Документы зонирования территорий утверждаются и изменяются нормативно-правовыми актами органов местного самоуправления (правилами землепользования и застройки).  Правила землепользования и застройки городов федерального значения Москвы и Санкт-Петербурга утверждаются и изменяются законами этих субъектов РФ.  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Устойчивое развитие территорий как приоритетное направление деятельности всех уровней управления </dc:title>
  <dc:creator>СтГАУ</dc:creator>
  <cp:lastModifiedBy>ГМУ</cp:lastModifiedBy>
  <cp:revision>4</cp:revision>
  <dcterms:created xsi:type="dcterms:W3CDTF">2014-11-11T05:44:46Z</dcterms:created>
  <dcterms:modified xsi:type="dcterms:W3CDTF">2014-11-18T12:41:58Z</dcterms:modified>
</cp:coreProperties>
</file>